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4" d="100"/>
          <a:sy n="24" d="100"/>
        </p:scale>
        <p:origin x="8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1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13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내역서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사실 정보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사실 정보</a:t>
            </a:r>
          </a:p>
        </p:txBody>
      </p:sp>
      <p:sp>
        <p:nvSpPr>
          <p:cNvPr id="10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속성</a:t>
            </a:r>
          </a:p>
        </p:txBody>
      </p:sp>
      <p:sp>
        <p:nvSpPr>
          <p:cNvPr id="116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“멋진 인용구”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이미지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이미지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이미지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이미지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traight Connector 1"/>
          <p:cNvSpPr/>
          <p:nvPr/>
        </p:nvSpPr>
        <p:spPr>
          <a:xfrm flipH="1">
            <a:off x="1219200" y="1023235"/>
            <a:ext cx="1" cy="1295401"/>
          </a:xfrm>
          <a:prstGeom prst="line">
            <a:avLst/>
          </a:prstGeom>
          <a:ln w="76200">
            <a:solidFill>
              <a:srgbClr val="D3445F"/>
            </a:solidFill>
            <a:miter/>
          </a:ln>
        </p:spPr>
        <p:txBody>
          <a:bodyPr tIns="91439" bIns="91439"/>
          <a:lstStyle/>
          <a:p>
            <a:pPr algn="l"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50" name="Rectangle 2"/>
          <p:cNvSpPr/>
          <p:nvPr/>
        </p:nvSpPr>
        <p:spPr>
          <a:xfrm rot="10800000" flipH="1">
            <a:off x="0" y="13563600"/>
            <a:ext cx="24384000" cy="198119"/>
          </a:xfrm>
          <a:prstGeom prst="rect">
            <a:avLst/>
          </a:prstGeom>
          <a:solidFill>
            <a:srgbClr val="D3445F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1800">
                <a:solidFill>
                  <a:srgbClr val="FFFFFF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51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1828800">
              <a:defRPr sz="2400">
                <a:solidFill>
                  <a:srgbClr val="888888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23" name="저자 및 날짜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2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슬라이드 제목</a:t>
            </a:r>
          </a:p>
        </p:txBody>
      </p:sp>
      <p:sp>
        <p:nvSpPr>
          <p:cNvPr id="3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슬라이드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43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44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61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6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섹션 제목</a:t>
            </a:r>
          </a:p>
        </p:txBody>
      </p:sp>
      <p:sp>
        <p:nvSpPr>
          <p:cNvPr id="7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80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8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의제 제목</a:t>
            </a:r>
          </a:p>
        </p:txBody>
      </p:sp>
      <p:sp>
        <p:nvSpPr>
          <p:cNvPr id="89" name="의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의제 부제</a:t>
            </a:r>
          </a:p>
        </p:txBody>
      </p:sp>
      <p:sp>
        <p:nvSpPr>
          <p:cNvPr id="90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의제 주제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제목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직사각형"/>
          <p:cNvSpPr/>
          <p:nvPr/>
        </p:nvSpPr>
        <p:spPr>
          <a:xfrm>
            <a:off x="0" y="-1"/>
            <a:ext cx="24384001" cy="13716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1" name="B A S S"/>
          <p:cNvSpPr txBox="1"/>
          <p:nvPr/>
        </p:nvSpPr>
        <p:spPr>
          <a:xfrm>
            <a:off x="10155745" y="6987923"/>
            <a:ext cx="4072510" cy="144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000">
                <a:solidFill>
                  <a:srgbClr val="76BB40"/>
                </a:solidFill>
              </a:defRPr>
            </a:lvl1pPr>
          </a:lstStyle>
          <a:p>
            <a:r>
              <a:t>B A S S</a:t>
            </a:r>
          </a:p>
        </p:txBody>
      </p:sp>
      <p:sp>
        <p:nvSpPr>
          <p:cNvPr id="162" name="AES FINAL PROJECT"/>
          <p:cNvSpPr txBox="1"/>
          <p:nvPr/>
        </p:nvSpPr>
        <p:spPr>
          <a:xfrm>
            <a:off x="6567868" y="1336043"/>
            <a:ext cx="11248264" cy="14411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000">
                <a:solidFill>
                  <a:srgbClr val="FFFFFF"/>
                </a:solidFill>
              </a:defRPr>
            </a:lvl1pPr>
          </a:lstStyle>
          <a:p>
            <a:r>
              <a:t>AES FINAL PROJECT</a:t>
            </a:r>
          </a:p>
        </p:txBody>
      </p:sp>
      <p:sp>
        <p:nvSpPr>
          <p:cNvPr id="163" name="YECHAN YUN"/>
          <p:cNvSpPr txBox="1"/>
          <p:nvPr/>
        </p:nvSpPr>
        <p:spPr>
          <a:xfrm>
            <a:off x="10089197" y="3313266"/>
            <a:ext cx="420560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t>YECHAN YUN</a:t>
            </a:r>
          </a:p>
        </p:txBody>
      </p:sp>
      <p:sp>
        <p:nvSpPr>
          <p:cNvPr id="164" name="KIDEOK KIM"/>
          <p:cNvSpPr txBox="1"/>
          <p:nvPr/>
        </p:nvSpPr>
        <p:spPr>
          <a:xfrm>
            <a:off x="10311447" y="4992801"/>
            <a:ext cx="376110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t>KIDEOK KIM</a:t>
            </a:r>
          </a:p>
        </p:txBody>
      </p:sp>
      <p:sp>
        <p:nvSpPr>
          <p:cNvPr id="165" name="안전"/>
          <p:cNvSpPr/>
          <p:nvPr/>
        </p:nvSpPr>
        <p:spPr>
          <a:xfrm>
            <a:off x="7514098" y="6755836"/>
            <a:ext cx="1904629" cy="19053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600" extrusionOk="0">
                <a:moveTo>
                  <a:pt x="1739" y="0"/>
                </a:moveTo>
                <a:cubicBezTo>
                  <a:pt x="798" y="0"/>
                  <a:pt x="2" y="777"/>
                  <a:pt x="0" y="1696"/>
                </a:cubicBezTo>
                <a:lnTo>
                  <a:pt x="0" y="3247"/>
                </a:lnTo>
                <a:lnTo>
                  <a:pt x="4396" y="3247"/>
                </a:lnTo>
                <a:lnTo>
                  <a:pt x="4384" y="6208"/>
                </a:lnTo>
                <a:lnTo>
                  <a:pt x="0" y="6208"/>
                </a:lnTo>
                <a:lnTo>
                  <a:pt x="0" y="15128"/>
                </a:lnTo>
                <a:lnTo>
                  <a:pt x="4396" y="15128"/>
                </a:lnTo>
                <a:lnTo>
                  <a:pt x="4384" y="18090"/>
                </a:lnTo>
                <a:lnTo>
                  <a:pt x="0" y="18090"/>
                </a:lnTo>
                <a:lnTo>
                  <a:pt x="0" y="19896"/>
                </a:lnTo>
                <a:cubicBezTo>
                  <a:pt x="-1" y="20351"/>
                  <a:pt x="175" y="20779"/>
                  <a:pt x="496" y="21100"/>
                </a:cubicBezTo>
                <a:cubicBezTo>
                  <a:pt x="817" y="21422"/>
                  <a:pt x="1245" y="21600"/>
                  <a:pt x="1700" y="21600"/>
                </a:cubicBezTo>
                <a:lnTo>
                  <a:pt x="19858" y="21600"/>
                </a:lnTo>
                <a:cubicBezTo>
                  <a:pt x="20793" y="21600"/>
                  <a:pt x="21556" y="20839"/>
                  <a:pt x="21558" y="19904"/>
                </a:cubicBezTo>
                <a:lnTo>
                  <a:pt x="21598" y="1703"/>
                </a:lnTo>
                <a:cubicBezTo>
                  <a:pt x="21599" y="1248"/>
                  <a:pt x="21423" y="821"/>
                  <a:pt x="21102" y="499"/>
                </a:cubicBezTo>
                <a:cubicBezTo>
                  <a:pt x="20781" y="178"/>
                  <a:pt x="20353" y="0"/>
                  <a:pt x="19898" y="0"/>
                </a:cubicBezTo>
                <a:lnTo>
                  <a:pt x="1739" y="0"/>
                </a:lnTo>
                <a:close/>
                <a:moveTo>
                  <a:pt x="8" y="3711"/>
                </a:moveTo>
                <a:lnTo>
                  <a:pt x="0" y="5746"/>
                </a:lnTo>
                <a:lnTo>
                  <a:pt x="3921" y="5746"/>
                </a:lnTo>
                <a:lnTo>
                  <a:pt x="3930" y="3711"/>
                </a:lnTo>
                <a:lnTo>
                  <a:pt x="8" y="3711"/>
                </a:lnTo>
                <a:close/>
                <a:moveTo>
                  <a:pt x="5781" y="7462"/>
                </a:moveTo>
                <a:lnTo>
                  <a:pt x="8200" y="8517"/>
                </a:lnTo>
                <a:cubicBezTo>
                  <a:pt x="7906" y="8867"/>
                  <a:pt x="7679" y="9277"/>
                  <a:pt x="7542" y="9725"/>
                </a:cubicBezTo>
                <a:lnTo>
                  <a:pt x="5305" y="8240"/>
                </a:lnTo>
                <a:lnTo>
                  <a:pt x="5781" y="7462"/>
                </a:lnTo>
                <a:close/>
                <a:moveTo>
                  <a:pt x="15894" y="7462"/>
                </a:moveTo>
                <a:lnTo>
                  <a:pt x="16370" y="8240"/>
                </a:lnTo>
                <a:lnTo>
                  <a:pt x="14134" y="9725"/>
                </a:lnTo>
                <a:cubicBezTo>
                  <a:pt x="13997" y="9277"/>
                  <a:pt x="13770" y="8867"/>
                  <a:pt x="13475" y="8517"/>
                </a:cubicBezTo>
                <a:lnTo>
                  <a:pt x="15894" y="7462"/>
                </a:lnTo>
                <a:close/>
                <a:moveTo>
                  <a:pt x="10837" y="7795"/>
                </a:moveTo>
                <a:cubicBezTo>
                  <a:pt x="12458" y="7795"/>
                  <a:pt x="13772" y="9109"/>
                  <a:pt x="13772" y="10729"/>
                </a:cubicBezTo>
                <a:cubicBezTo>
                  <a:pt x="13772" y="12349"/>
                  <a:pt x="12458" y="13662"/>
                  <a:pt x="10837" y="13662"/>
                </a:cubicBezTo>
                <a:cubicBezTo>
                  <a:pt x="9216" y="13662"/>
                  <a:pt x="7903" y="12349"/>
                  <a:pt x="7903" y="10729"/>
                </a:cubicBezTo>
                <a:cubicBezTo>
                  <a:pt x="7903" y="9109"/>
                  <a:pt x="9216" y="7795"/>
                  <a:pt x="10837" y="7795"/>
                </a:cubicBezTo>
                <a:close/>
                <a:moveTo>
                  <a:pt x="10837" y="9072"/>
                </a:moveTo>
                <a:cubicBezTo>
                  <a:pt x="9923" y="9072"/>
                  <a:pt x="9179" y="9815"/>
                  <a:pt x="9179" y="10729"/>
                </a:cubicBezTo>
                <a:cubicBezTo>
                  <a:pt x="9179" y="11643"/>
                  <a:pt x="9923" y="12386"/>
                  <a:pt x="10837" y="12386"/>
                </a:cubicBezTo>
                <a:cubicBezTo>
                  <a:pt x="11751" y="12386"/>
                  <a:pt x="12495" y="11643"/>
                  <a:pt x="12495" y="10729"/>
                </a:cubicBezTo>
                <a:cubicBezTo>
                  <a:pt x="12495" y="9815"/>
                  <a:pt x="11751" y="9072"/>
                  <a:pt x="10837" y="9072"/>
                </a:cubicBezTo>
                <a:close/>
                <a:moveTo>
                  <a:pt x="10837" y="9585"/>
                </a:moveTo>
                <a:cubicBezTo>
                  <a:pt x="11468" y="9585"/>
                  <a:pt x="11982" y="10098"/>
                  <a:pt x="11982" y="10729"/>
                </a:cubicBezTo>
                <a:cubicBezTo>
                  <a:pt x="11982" y="11360"/>
                  <a:pt x="11468" y="11873"/>
                  <a:pt x="10837" y="11873"/>
                </a:cubicBezTo>
                <a:cubicBezTo>
                  <a:pt x="10206" y="11873"/>
                  <a:pt x="9693" y="11360"/>
                  <a:pt x="9693" y="10729"/>
                </a:cubicBezTo>
                <a:cubicBezTo>
                  <a:pt x="9693" y="10098"/>
                  <a:pt x="10206" y="9585"/>
                  <a:pt x="10837" y="9585"/>
                </a:cubicBezTo>
                <a:close/>
                <a:moveTo>
                  <a:pt x="10131" y="14099"/>
                </a:moveTo>
                <a:cubicBezTo>
                  <a:pt x="10359" y="14147"/>
                  <a:pt x="10595" y="14173"/>
                  <a:pt x="10837" y="14173"/>
                </a:cubicBezTo>
                <a:cubicBezTo>
                  <a:pt x="11079" y="14173"/>
                  <a:pt x="11315" y="14147"/>
                  <a:pt x="11543" y="14099"/>
                </a:cubicBezTo>
                <a:lnTo>
                  <a:pt x="11313" y="16489"/>
                </a:lnTo>
                <a:lnTo>
                  <a:pt x="10361" y="16489"/>
                </a:lnTo>
                <a:lnTo>
                  <a:pt x="10131" y="14099"/>
                </a:lnTo>
                <a:close/>
                <a:moveTo>
                  <a:pt x="8" y="15592"/>
                </a:moveTo>
                <a:lnTo>
                  <a:pt x="0" y="17626"/>
                </a:lnTo>
                <a:lnTo>
                  <a:pt x="3921" y="17626"/>
                </a:lnTo>
                <a:lnTo>
                  <a:pt x="3930" y="15592"/>
                </a:lnTo>
                <a:lnTo>
                  <a:pt x="8" y="15592"/>
                </a:lnTo>
                <a:close/>
              </a:path>
            </a:pathLst>
          </a:cu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6" name="안전"/>
          <p:cNvSpPr/>
          <p:nvPr/>
        </p:nvSpPr>
        <p:spPr>
          <a:xfrm>
            <a:off x="14965272" y="6755836"/>
            <a:ext cx="1904629" cy="19053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600" extrusionOk="0">
                <a:moveTo>
                  <a:pt x="1739" y="0"/>
                </a:moveTo>
                <a:cubicBezTo>
                  <a:pt x="798" y="0"/>
                  <a:pt x="2" y="777"/>
                  <a:pt x="0" y="1696"/>
                </a:cubicBezTo>
                <a:lnTo>
                  <a:pt x="0" y="3247"/>
                </a:lnTo>
                <a:lnTo>
                  <a:pt x="4396" y="3247"/>
                </a:lnTo>
                <a:lnTo>
                  <a:pt x="4384" y="6208"/>
                </a:lnTo>
                <a:lnTo>
                  <a:pt x="0" y="6208"/>
                </a:lnTo>
                <a:lnTo>
                  <a:pt x="0" y="15128"/>
                </a:lnTo>
                <a:lnTo>
                  <a:pt x="4396" y="15128"/>
                </a:lnTo>
                <a:lnTo>
                  <a:pt x="4384" y="18090"/>
                </a:lnTo>
                <a:lnTo>
                  <a:pt x="0" y="18090"/>
                </a:lnTo>
                <a:lnTo>
                  <a:pt x="0" y="19896"/>
                </a:lnTo>
                <a:cubicBezTo>
                  <a:pt x="-1" y="20351"/>
                  <a:pt x="175" y="20779"/>
                  <a:pt x="496" y="21100"/>
                </a:cubicBezTo>
                <a:cubicBezTo>
                  <a:pt x="817" y="21422"/>
                  <a:pt x="1245" y="21600"/>
                  <a:pt x="1700" y="21600"/>
                </a:cubicBezTo>
                <a:lnTo>
                  <a:pt x="19858" y="21600"/>
                </a:lnTo>
                <a:cubicBezTo>
                  <a:pt x="20793" y="21600"/>
                  <a:pt x="21556" y="20839"/>
                  <a:pt x="21558" y="19904"/>
                </a:cubicBezTo>
                <a:lnTo>
                  <a:pt x="21598" y="1703"/>
                </a:lnTo>
                <a:cubicBezTo>
                  <a:pt x="21599" y="1248"/>
                  <a:pt x="21423" y="821"/>
                  <a:pt x="21102" y="499"/>
                </a:cubicBezTo>
                <a:cubicBezTo>
                  <a:pt x="20781" y="178"/>
                  <a:pt x="20353" y="0"/>
                  <a:pt x="19898" y="0"/>
                </a:cubicBezTo>
                <a:lnTo>
                  <a:pt x="1739" y="0"/>
                </a:lnTo>
                <a:close/>
                <a:moveTo>
                  <a:pt x="8" y="3711"/>
                </a:moveTo>
                <a:lnTo>
                  <a:pt x="0" y="5746"/>
                </a:lnTo>
                <a:lnTo>
                  <a:pt x="3921" y="5746"/>
                </a:lnTo>
                <a:lnTo>
                  <a:pt x="3930" y="3711"/>
                </a:lnTo>
                <a:lnTo>
                  <a:pt x="8" y="3711"/>
                </a:lnTo>
                <a:close/>
                <a:moveTo>
                  <a:pt x="5781" y="7462"/>
                </a:moveTo>
                <a:lnTo>
                  <a:pt x="8200" y="8517"/>
                </a:lnTo>
                <a:cubicBezTo>
                  <a:pt x="7906" y="8867"/>
                  <a:pt x="7679" y="9277"/>
                  <a:pt x="7542" y="9725"/>
                </a:cubicBezTo>
                <a:lnTo>
                  <a:pt x="5305" y="8240"/>
                </a:lnTo>
                <a:lnTo>
                  <a:pt x="5781" y="7462"/>
                </a:lnTo>
                <a:close/>
                <a:moveTo>
                  <a:pt x="15894" y="7462"/>
                </a:moveTo>
                <a:lnTo>
                  <a:pt x="16370" y="8240"/>
                </a:lnTo>
                <a:lnTo>
                  <a:pt x="14134" y="9725"/>
                </a:lnTo>
                <a:cubicBezTo>
                  <a:pt x="13997" y="9277"/>
                  <a:pt x="13770" y="8867"/>
                  <a:pt x="13475" y="8517"/>
                </a:cubicBezTo>
                <a:lnTo>
                  <a:pt x="15894" y="7462"/>
                </a:lnTo>
                <a:close/>
                <a:moveTo>
                  <a:pt x="10837" y="7795"/>
                </a:moveTo>
                <a:cubicBezTo>
                  <a:pt x="12458" y="7795"/>
                  <a:pt x="13772" y="9109"/>
                  <a:pt x="13772" y="10729"/>
                </a:cubicBezTo>
                <a:cubicBezTo>
                  <a:pt x="13772" y="12349"/>
                  <a:pt x="12458" y="13662"/>
                  <a:pt x="10837" y="13662"/>
                </a:cubicBezTo>
                <a:cubicBezTo>
                  <a:pt x="9216" y="13662"/>
                  <a:pt x="7903" y="12349"/>
                  <a:pt x="7903" y="10729"/>
                </a:cubicBezTo>
                <a:cubicBezTo>
                  <a:pt x="7903" y="9109"/>
                  <a:pt x="9216" y="7795"/>
                  <a:pt x="10837" y="7795"/>
                </a:cubicBezTo>
                <a:close/>
                <a:moveTo>
                  <a:pt x="10837" y="9072"/>
                </a:moveTo>
                <a:cubicBezTo>
                  <a:pt x="9923" y="9072"/>
                  <a:pt x="9179" y="9815"/>
                  <a:pt x="9179" y="10729"/>
                </a:cubicBezTo>
                <a:cubicBezTo>
                  <a:pt x="9179" y="11643"/>
                  <a:pt x="9923" y="12386"/>
                  <a:pt x="10837" y="12386"/>
                </a:cubicBezTo>
                <a:cubicBezTo>
                  <a:pt x="11751" y="12386"/>
                  <a:pt x="12495" y="11643"/>
                  <a:pt x="12495" y="10729"/>
                </a:cubicBezTo>
                <a:cubicBezTo>
                  <a:pt x="12495" y="9815"/>
                  <a:pt x="11751" y="9072"/>
                  <a:pt x="10837" y="9072"/>
                </a:cubicBezTo>
                <a:close/>
                <a:moveTo>
                  <a:pt x="10837" y="9585"/>
                </a:moveTo>
                <a:cubicBezTo>
                  <a:pt x="11468" y="9585"/>
                  <a:pt x="11982" y="10098"/>
                  <a:pt x="11982" y="10729"/>
                </a:cubicBezTo>
                <a:cubicBezTo>
                  <a:pt x="11982" y="11360"/>
                  <a:pt x="11468" y="11873"/>
                  <a:pt x="10837" y="11873"/>
                </a:cubicBezTo>
                <a:cubicBezTo>
                  <a:pt x="10206" y="11873"/>
                  <a:pt x="9693" y="11360"/>
                  <a:pt x="9693" y="10729"/>
                </a:cubicBezTo>
                <a:cubicBezTo>
                  <a:pt x="9693" y="10098"/>
                  <a:pt x="10206" y="9585"/>
                  <a:pt x="10837" y="9585"/>
                </a:cubicBezTo>
                <a:close/>
                <a:moveTo>
                  <a:pt x="10131" y="14099"/>
                </a:moveTo>
                <a:cubicBezTo>
                  <a:pt x="10359" y="14147"/>
                  <a:pt x="10595" y="14173"/>
                  <a:pt x="10837" y="14173"/>
                </a:cubicBezTo>
                <a:cubicBezTo>
                  <a:pt x="11079" y="14173"/>
                  <a:pt x="11315" y="14147"/>
                  <a:pt x="11543" y="14099"/>
                </a:cubicBezTo>
                <a:lnTo>
                  <a:pt x="11313" y="16489"/>
                </a:lnTo>
                <a:lnTo>
                  <a:pt x="10361" y="16489"/>
                </a:lnTo>
                <a:lnTo>
                  <a:pt x="10131" y="14099"/>
                </a:lnTo>
                <a:close/>
                <a:moveTo>
                  <a:pt x="8" y="15592"/>
                </a:moveTo>
                <a:lnTo>
                  <a:pt x="0" y="17626"/>
                </a:lnTo>
                <a:lnTo>
                  <a:pt x="3921" y="17626"/>
                </a:lnTo>
                <a:lnTo>
                  <a:pt x="3930" y="15592"/>
                </a:lnTo>
                <a:lnTo>
                  <a:pt x="8" y="15592"/>
                </a:lnTo>
                <a:close/>
              </a:path>
            </a:pathLst>
          </a:cu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7" name="START">
            <a:hlinkClick r:id="" action="ppaction://hlinkshowjump?jump=nextslide"/>
          </p:cNvPr>
          <p:cNvSpPr txBox="1"/>
          <p:nvPr/>
        </p:nvSpPr>
        <p:spPr>
          <a:xfrm>
            <a:off x="10089197" y="10328766"/>
            <a:ext cx="4205606" cy="1487587"/>
          </a:xfrm>
          <a:prstGeom prst="rect">
            <a:avLst/>
          </a:prstGeom>
          <a:solidFill>
            <a:srgbClr val="012F7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9000">
                <a:solidFill>
                  <a:srgbClr val="76BB40"/>
                </a:solidFill>
              </a:defRPr>
            </a:lvl1pPr>
          </a:lstStyle>
          <a:p>
            <a:r>
              <a:rPr dirty="0"/>
              <a:t>START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이 프로젝트는 2020 1학기 고급임베디드시스템이라는 수업에서 진행한 기말 프로젝트입니다.…"/>
          <p:cNvSpPr txBox="1"/>
          <p:nvPr/>
        </p:nvSpPr>
        <p:spPr>
          <a:xfrm>
            <a:off x="-3" y="3082607"/>
            <a:ext cx="24384004" cy="7550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825500">
              <a:defRPr sz="5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sz="4400"/>
              <a:t>이 프로젝트는 2020 1학기 고급임베디드시스템이라는 수업에서 진행한 기말 프로젝트입니다.</a:t>
            </a:r>
          </a:p>
          <a:p>
            <a:pPr defTabSz="825500">
              <a:defRPr sz="5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4400"/>
          </a:p>
          <a:p>
            <a:pPr defTabSz="825500">
              <a:defRPr sz="5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sz="4400"/>
              <a:t>은행 계좌 시스템을 FPGA 보드와 7인치 터치 스크린에 구현하였습니다.</a:t>
            </a:r>
          </a:p>
          <a:p>
            <a:pPr defTabSz="825500">
              <a:defRPr sz="5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4400"/>
          </a:p>
          <a:p>
            <a:pPr defTabSz="825500">
              <a:defRPr sz="5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sz="4400"/>
              <a:t>RSA 알고리즘을 사용하여 사용자의 개인정보(비밀번호, 거래 내역)를 암호화했습니다.</a:t>
            </a:r>
          </a:p>
          <a:p>
            <a:pPr defTabSz="825500">
              <a:defRPr sz="5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4400"/>
          </a:p>
          <a:p>
            <a:pPr defTabSz="825500">
              <a:defRPr sz="5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sz="4400"/>
              <a:t>계좌 생성, 만들어진 계좌로 서비스 로그인, 송금, 거래 내역 확인이 가능합니다.</a:t>
            </a:r>
          </a:p>
          <a:p>
            <a:pPr defTabSz="825500">
              <a:defRPr sz="5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4400"/>
          </a:p>
          <a:p>
            <a:pPr defTabSz="825500">
              <a:defRPr sz="5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sz="4400"/>
              <a:t>송금 시에는 계좌 비밀번호와 OTP 번호를 요구하고,</a:t>
            </a:r>
          </a:p>
          <a:p>
            <a:pPr defTabSz="825500">
              <a:defRPr sz="5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4400"/>
          </a:p>
          <a:p>
            <a:pPr defTabSz="825500">
              <a:defRPr sz="5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sz="4400"/>
              <a:t>자격 증명이 일치할 경우에만 송금이 가능합니다.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Box 3"/>
          <p:cNvSpPr txBox="1"/>
          <p:nvPr/>
        </p:nvSpPr>
        <p:spPr>
          <a:xfrm>
            <a:off x="14809375" y="6721044"/>
            <a:ext cx="8523374" cy="703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 b="1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t>BASS (Bank Acount Super Security)</a:t>
            </a:r>
          </a:p>
        </p:txBody>
      </p:sp>
      <p:sp>
        <p:nvSpPr>
          <p:cNvPr id="172" name="TextBox 24"/>
          <p:cNvSpPr txBox="1"/>
          <p:nvPr/>
        </p:nvSpPr>
        <p:spPr>
          <a:xfrm>
            <a:off x="5099732" y="4954979"/>
            <a:ext cx="9171838" cy="4235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just" defTabSz="1828800">
              <a:lnSpc>
                <a:spcPct val="150000"/>
              </a:lnSpc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3600" dirty="0" err="1"/>
              <a:t>은행</a:t>
            </a:r>
            <a:r>
              <a:rPr sz="3600" dirty="0"/>
              <a:t> </a:t>
            </a:r>
            <a:r>
              <a:rPr sz="3600" dirty="0" err="1"/>
              <a:t>계좌</a:t>
            </a:r>
            <a:r>
              <a:rPr sz="3600" dirty="0"/>
              <a:t> </a:t>
            </a:r>
            <a:r>
              <a:rPr sz="3600" dirty="0" err="1"/>
              <a:t>보안</a:t>
            </a:r>
            <a:r>
              <a:rPr sz="3600" dirty="0"/>
              <a:t> </a:t>
            </a:r>
            <a:r>
              <a:rPr sz="3600" dirty="0" err="1"/>
              <a:t>시스템이다</a:t>
            </a:r>
            <a:r>
              <a:rPr sz="3600" dirty="0"/>
              <a:t>.</a:t>
            </a:r>
          </a:p>
          <a:p>
            <a:pPr algn="just" defTabSz="1828800">
              <a:lnSpc>
                <a:spcPct val="150000"/>
              </a:lnSpc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3600" dirty="0" err="1"/>
              <a:t>기본적으로</a:t>
            </a:r>
            <a:r>
              <a:rPr sz="3600" dirty="0"/>
              <a:t> </a:t>
            </a:r>
            <a:r>
              <a:rPr sz="3600" dirty="0" err="1"/>
              <a:t>은행계좌에서</a:t>
            </a:r>
            <a:r>
              <a:rPr sz="3600" dirty="0"/>
              <a:t> </a:t>
            </a:r>
            <a:r>
              <a:rPr sz="3600" dirty="0" err="1"/>
              <a:t>제공하는</a:t>
            </a:r>
            <a:r>
              <a:rPr sz="3600" dirty="0"/>
              <a:t> </a:t>
            </a:r>
            <a:r>
              <a:rPr sz="3600" dirty="0" err="1"/>
              <a:t>송금</a:t>
            </a:r>
            <a:r>
              <a:rPr sz="3600" dirty="0"/>
              <a:t>,</a:t>
            </a:r>
            <a:endParaRPr lang="en-US" sz="3600" dirty="0"/>
          </a:p>
          <a:p>
            <a:pPr algn="just" defTabSz="1828800">
              <a:lnSpc>
                <a:spcPct val="150000"/>
              </a:lnSpc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3600" dirty="0" err="1"/>
              <a:t>잔액조회</a:t>
            </a:r>
            <a:r>
              <a:rPr sz="3600" dirty="0"/>
              <a:t> </a:t>
            </a:r>
            <a:r>
              <a:rPr sz="3600" dirty="0" err="1"/>
              <a:t>등을</a:t>
            </a:r>
            <a:r>
              <a:rPr sz="3600" dirty="0"/>
              <a:t> </a:t>
            </a:r>
            <a:r>
              <a:rPr sz="3600" dirty="0" err="1"/>
              <a:t>제공한다</a:t>
            </a:r>
            <a:r>
              <a:rPr sz="3600" dirty="0"/>
              <a:t>.</a:t>
            </a:r>
          </a:p>
          <a:p>
            <a:pPr algn="just" defTabSz="1828800">
              <a:lnSpc>
                <a:spcPct val="150000"/>
              </a:lnSpc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3600" dirty="0" err="1"/>
              <a:t>보안</a:t>
            </a:r>
            <a:r>
              <a:rPr sz="3600" dirty="0"/>
              <a:t> </a:t>
            </a:r>
            <a:r>
              <a:rPr sz="3600" dirty="0" err="1"/>
              <a:t>시스템답게</a:t>
            </a:r>
            <a:r>
              <a:rPr sz="3600" dirty="0"/>
              <a:t> </a:t>
            </a:r>
            <a:r>
              <a:rPr sz="3600" dirty="0" err="1"/>
              <a:t>사용자의</a:t>
            </a:r>
            <a:r>
              <a:rPr sz="3600" dirty="0"/>
              <a:t> </a:t>
            </a:r>
            <a:r>
              <a:rPr sz="3600" dirty="0" err="1"/>
              <a:t>개인정보와</a:t>
            </a:r>
            <a:endParaRPr lang="en-US" sz="3600" dirty="0"/>
          </a:p>
          <a:p>
            <a:pPr algn="just" defTabSz="1828800">
              <a:lnSpc>
                <a:spcPct val="150000"/>
              </a:lnSpc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3600" dirty="0" err="1"/>
              <a:t>계좌는</a:t>
            </a:r>
            <a:r>
              <a:rPr sz="3600" dirty="0"/>
              <a:t> </a:t>
            </a:r>
            <a:r>
              <a:rPr sz="3600" dirty="0" err="1"/>
              <a:t>암호화되어</a:t>
            </a:r>
            <a:r>
              <a:rPr sz="3600" dirty="0"/>
              <a:t> </a:t>
            </a:r>
            <a:r>
              <a:rPr sz="3600" dirty="0" err="1"/>
              <a:t>관리된다</a:t>
            </a:r>
            <a:r>
              <a:rPr sz="3600" dirty="0"/>
              <a:t>.</a:t>
            </a:r>
          </a:p>
        </p:txBody>
      </p:sp>
      <p:sp>
        <p:nvSpPr>
          <p:cNvPr id="173" name="TextBox 6"/>
          <p:cNvSpPr txBox="1"/>
          <p:nvPr/>
        </p:nvSpPr>
        <p:spPr>
          <a:xfrm>
            <a:off x="1699172" y="1283407"/>
            <a:ext cx="3594189" cy="919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1828800">
              <a:defRPr sz="4800">
                <a:solidFill>
                  <a:srgbClr val="000000"/>
                </a:solidFill>
                <a:latin typeface="Arciform"/>
                <a:ea typeface="Arciform"/>
                <a:cs typeface="Arciform"/>
                <a:sym typeface="Arciform"/>
              </a:defRPr>
            </a:pPr>
            <a:r>
              <a:t>01. </a:t>
            </a:r>
            <a:r>
              <a:rPr>
                <a:latin typeface="나눔고딕"/>
                <a:ea typeface="나눔고딕"/>
                <a:cs typeface="나눔고딕"/>
                <a:sym typeface="나눔고딕"/>
              </a:rPr>
              <a:t>아이디어</a:t>
            </a:r>
          </a:p>
        </p:txBody>
      </p:sp>
      <p:sp>
        <p:nvSpPr>
          <p:cNvPr id="174" name="Straight Connector 10"/>
          <p:cNvSpPr/>
          <p:nvPr/>
        </p:nvSpPr>
        <p:spPr>
          <a:xfrm>
            <a:off x="14271570" y="6881355"/>
            <a:ext cx="1" cy="356487"/>
          </a:xfrm>
          <a:prstGeom prst="line">
            <a:avLst/>
          </a:prstGeom>
          <a:ln w="76200">
            <a:solidFill>
              <a:srgbClr val="D3445F"/>
            </a:solidFill>
            <a:miter/>
          </a:ln>
        </p:spPr>
        <p:txBody>
          <a:bodyPr tIns="91439" bIns="91439"/>
          <a:lstStyle/>
          <a:p>
            <a:pPr algn="l"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Rectangle 1"/>
          <p:cNvSpPr/>
          <p:nvPr/>
        </p:nvSpPr>
        <p:spPr>
          <a:xfrm>
            <a:off x="0" y="4663440"/>
            <a:ext cx="24384000" cy="552297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1800">
                <a:solidFill>
                  <a:srgbClr val="FFFFFF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77" name="TextBox 6"/>
          <p:cNvSpPr txBox="1"/>
          <p:nvPr/>
        </p:nvSpPr>
        <p:spPr>
          <a:xfrm>
            <a:off x="5534980" y="6248929"/>
            <a:ext cx="1184420" cy="2316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tIns="91439" bIns="91439">
            <a:spAutoFit/>
          </a:bodyPr>
          <a:lstStyle>
            <a:lvl1pPr defTabSz="1828800">
              <a:defRPr sz="14000">
                <a:solidFill>
                  <a:srgbClr val="333333"/>
                </a:solidFill>
                <a:latin typeface="Arciform"/>
                <a:ea typeface="Arciform"/>
                <a:cs typeface="Arciform"/>
                <a:sym typeface="Arciform"/>
              </a:defRPr>
            </a:lvl1pPr>
          </a:lstStyle>
          <a:p>
            <a:r>
              <a:t>1</a:t>
            </a:r>
          </a:p>
        </p:txBody>
      </p:sp>
      <p:sp>
        <p:nvSpPr>
          <p:cNvPr id="178" name="TextBox 7"/>
          <p:cNvSpPr txBox="1"/>
          <p:nvPr/>
        </p:nvSpPr>
        <p:spPr>
          <a:xfrm>
            <a:off x="7679638" y="5110155"/>
            <a:ext cx="11295135" cy="4297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just" defTabSz="1828800">
              <a:defRPr sz="3200" b="1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7세그먼트 </a:t>
            </a:r>
            <a:r>
              <a:rPr b="0"/>
              <a:t>- 입력하는 계좌 비밀번호 표시</a:t>
            </a:r>
          </a:p>
          <a:p>
            <a:pPr algn="just" defTabSz="1828800">
              <a:defRPr sz="32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endParaRPr b="0"/>
          </a:p>
          <a:p>
            <a:pPr algn="just" defTabSz="1828800">
              <a:defRPr sz="3200" b="1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Dip Switch </a:t>
            </a:r>
            <a:r>
              <a:rPr b="0"/>
              <a:t>- 계좌 비밀번호 입력 시 2중 보안장치로 이용</a:t>
            </a:r>
          </a:p>
          <a:p>
            <a:pPr algn="just" defTabSz="1828800">
              <a:defRPr sz="32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endParaRPr b="0"/>
          </a:p>
          <a:p>
            <a:pPr algn="just" defTabSz="1828800">
              <a:defRPr sz="3200" b="1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부저</a:t>
            </a:r>
            <a:r>
              <a:rPr b="0"/>
              <a:t> - 5번 연속으로 계좌 비밀번호 입력 오류시 부저 울림</a:t>
            </a:r>
          </a:p>
          <a:p>
            <a:pPr algn="just" defTabSz="1828800">
              <a:defRPr sz="32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endParaRPr b="0"/>
          </a:p>
          <a:p>
            <a:pPr algn="just" defTabSz="1828800">
              <a:defRPr sz="3200" b="1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Text LCD </a:t>
            </a:r>
            <a:r>
              <a:rPr b="0"/>
              <a:t>- 현재 계좌 잔액, 계좌번호 표시</a:t>
            </a:r>
          </a:p>
          <a:p>
            <a:pPr algn="just" defTabSz="1828800">
              <a:defRPr sz="32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endParaRPr b="0"/>
          </a:p>
          <a:p>
            <a:pPr algn="just" defTabSz="1828800">
              <a:defRPr sz="3200" b="1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Touch LCD </a:t>
            </a:r>
            <a:r>
              <a:rPr b="0"/>
              <a:t>- UI Interface 구현.</a:t>
            </a:r>
          </a:p>
        </p:txBody>
      </p:sp>
      <p:sp>
        <p:nvSpPr>
          <p:cNvPr id="179" name="Isosceles Triangle 3">
            <a:hlinkClick r:id="" action="ppaction://hlinkshowjump?jump=nextslide"/>
          </p:cNvPr>
          <p:cNvSpPr/>
          <p:nvPr/>
        </p:nvSpPr>
        <p:spPr>
          <a:xfrm rot="5400000">
            <a:off x="22124664" y="7145919"/>
            <a:ext cx="647301" cy="558017"/>
          </a:xfrm>
          <a:prstGeom prst="triangle">
            <a:avLst/>
          </a:prstGeom>
          <a:solidFill>
            <a:srgbClr val="D3445F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1800">
                <a:solidFill>
                  <a:srgbClr val="FFFFFF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80" name="Straight Connector 11"/>
          <p:cNvSpPr/>
          <p:nvPr/>
        </p:nvSpPr>
        <p:spPr>
          <a:xfrm>
            <a:off x="7036587" y="7248847"/>
            <a:ext cx="1" cy="356487"/>
          </a:xfrm>
          <a:prstGeom prst="line">
            <a:avLst/>
          </a:prstGeom>
          <a:ln w="76200">
            <a:solidFill>
              <a:srgbClr val="D3445F"/>
            </a:solidFill>
            <a:miter/>
          </a:ln>
        </p:spPr>
        <p:txBody>
          <a:bodyPr tIns="91439" bIns="91439"/>
          <a:lstStyle/>
          <a:p>
            <a:pPr algn="l"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81" name="TextBox 8"/>
          <p:cNvSpPr txBox="1"/>
          <p:nvPr/>
        </p:nvSpPr>
        <p:spPr>
          <a:xfrm>
            <a:off x="1699169" y="1283407"/>
            <a:ext cx="4337818" cy="828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1828800">
              <a:defRPr sz="4000">
                <a:solidFill>
                  <a:srgbClr val="000000"/>
                </a:solidFill>
                <a:latin typeface="Arciform"/>
                <a:ea typeface="Arciform"/>
                <a:cs typeface="Arciform"/>
                <a:sym typeface="Arciform"/>
              </a:defRPr>
            </a:pPr>
            <a:r>
              <a:t>02. </a:t>
            </a:r>
            <a:r>
              <a:rPr>
                <a:latin typeface="Noto Sans KR Medium"/>
                <a:ea typeface="Noto Sans KR Medium"/>
                <a:cs typeface="Noto Sans KR Medium"/>
                <a:sym typeface="Noto Sans KR Medium"/>
              </a:rPr>
              <a:t>기본기능 </a:t>
            </a:r>
            <a:r>
              <a:t>(</a:t>
            </a:r>
            <a:r>
              <a:rPr>
                <a:latin typeface="Noto Sans KR Medium"/>
                <a:ea typeface="Noto Sans KR Medium"/>
                <a:cs typeface="Noto Sans KR Medium"/>
                <a:sym typeface="Noto Sans KR Medium"/>
              </a:rPr>
              <a:t>보드</a:t>
            </a:r>
            <a:r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Rectangle 1"/>
          <p:cNvSpPr/>
          <p:nvPr/>
        </p:nvSpPr>
        <p:spPr>
          <a:xfrm>
            <a:off x="0" y="4663440"/>
            <a:ext cx="24384000" cy="552297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1800">
                <a:solidFill>
                  <a:srgbClr val="FFFFFF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84" name="TextBox 6"/>
          <p:cNvSpPr txBox="1"/>
          <p:nvPr/>
        </p:nvSpPr>
        <p:spPr>
          <a:xfrm>
            <a:off x="5515929" y="6248929"/>
            <a:ext cx="1184420" cy="2316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tIns="91439" bIns="91439">
            <a:spAutoFit/>
          </a:bodyPr>
          <a:lstStyle>
            <a:lvl1pPr defTabSz="1828800">
              <a:defRPr sz="14000">
                <a:solidFill>
                  <a:srgbClr val="333333"/>
                </a:solidFill>
                <a:latin typeface="Arciform"/>
                <a:ea typeface="Arciform"/>
                <a:cs typeface="Arciform"/>
                <a:sym typeface="Arciform"/>
              </a:defRPr>
            </a:lvl1pPr>
          </a:lstStyle>
          <a:p>
            <a:r>
              <a:t>2</a:t>
            </a:r>
          </a:p>
        </p:txBody>
      </p:sp>
      <p:sp>
        <p:nvSpPr>
          <p:cNvPr id="185" name="Straight Connector 11"/>
          <p:cNvSpPr/>
          <p:nvPr/>
        </p:nvSpPr>
        <p:spPr>
          <a:xfrm>
            <a:off x="7036587" y="7248847"/>
            <a:ext cx="1" cy="356487"/>
          </a:xfrm>
          <a:prstGeom prst="line">
            <a:avLst/>
          </a:prstGeom>
          <a:ln w="76200">
            <a:solidFill>
              <a:srgbClr val="D3445F"/>
            </a:solidFill>
            <a:miter/>
          </a:ln>
        </p:spPr>
        <p:txBody>
          <a:bodyPr tIns="91439" bIns="91439"/>
          <a:lstStyle/>
          <a:p>
            <a:pPr algn="l"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86" name="Isosceles Triangle 8">
            <a:hlinkClick r:id="" action="ppaction://hlinkshowjump?jump=previousslide"/>
          </p:cNvPr>
          <p:cNvSpPr/>
          <p:nvPr/>
        </p:nvSpPr>
        <p:spPr>
          <a:xfrm rot="16200000">
            <a:off x="1624311" y="7145919"/>
            <a:ext cx="647301" cy="558017"/>
          </a:xfrm>
          <a:prstGeom prst="triangle">
            <a:avLst/>
          </a:prstGeom>
          <a:solidFill>
            <a:srgbClr val="D3445F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1800">
                <a:solidFill>
                  <a:srgbClr val="FFFFFF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87" name="TextBox 9"/>
          <p:cNvSpPr txBox="1"/>
          <p:nvPr/>
        </p:nvSpPr>
        <p:spPr>
          <a:xfrm>
            <a:off x="1699169" y="1283407"/>
            <a:ext cx="4337818" cy="828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1828800">
              <a:defRPr sz="4000">
                <a:solidFill>
                  <a:srgbClr val="000000"/>
                </a:solidFill>
                <a:latin typeface="Arciform"/>
                <a:ea typeface="Arciform"/>
                <a:cs typeface="Arciform"/>
                <a:sym typeface="Arciform"/>
              </a:defRPr>
            </a:pPr>
            <a:r>
              <a:t>02. </a:t>
            </a:r>
            <a:r>
              <a:rPr>
                <a:latin typeface="Noto Sans KR Medium"/>
                <a:ea typeface="Noto Sans KR Medium"/>
                <a:cs typeface="Noto Sans KR Medium"/>
                <a:sym typeface="Noto Sans KR Medium"/>
              </a:rPr>
              <a:t>기본기능</a:t>
            </a:r>
            <a:r>
              <a:t> (</a:t>
            </a:r>
            <a:r>
              <a:rPr>
                <a:latin typeface="Noto Sans KR Medium"/>
                <a:ea typeface="Noto Sans KR Medium"/>
                <a:cs typeface="Noto Sans KR Medium"/>
                <a:sym typeface="Noto Sans KR Medium"/>
              </a:rPr>
              <a:t>보드</a:t>
            </a:r>
            <a:r>
              <a:t>)</a:t>
            </a:r>
          </a:p>
        </p:txBody>
      </p:sp>
      <p:sp>
        <p:nvSpPr>
          <p:cNvPr id="188" name="TextBox 13"/>
          <p:cNvSpPr txBox="1"/>
          <p:nvPr/>
        </p:nvSpPr>
        <p:spPr>
          <a:xfrm>
            <a:off x="7692516" y="5715529"/>
            <a:ext cx="13986425" cy="3383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just" defTabSz="1828800">
              <a:defRPr sz="32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첫 계좌 생성시 사용자의 이름 및 비밀번호를 구조체로 저장.</a:t>
            </a:r>
          </a:p>
          <a:p>
            <a:pPr algn="just" defTabSz="1828800">
              <a:defRPr sz="32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이 때, 비밀번호는 유닉스 시스템 자체 제공되는 /dev/random을 이용해</a:t>
            </a:r>
          </a:p>
          <a:p>
            <a:pPr algn="just" defTabSz="1828800">
              <a:defRPr sz="32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난수값으로 생성한 후에 RSA 알고리즘을 이용해 공개 키 및 비밀 키를 생성하여 암호화된 상태로 저장한다.</a:t>
            </a:r>
          </a:p>
          <a:p>
            <a:pPr algn="just" defTabSz="1828800">
              <a:defRPr sz="32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endParaRPr/>
          </a:p>
          <a:p>
            <a:pPr algn="just" defTabSz="1828800">
              <a:defRPr sz="32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-&gt; Dip Switch 상태와 Binary Code 일치할 때만 계좌번호 이용한 거래 가능.</a:t>
            </a:r>
          </a:p>
          <a:p>
            <a:pPr algn="just" defTabSz="1828800">
              <a:defRPr sz="32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각 거래 때 마다 체크.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 1"/>
          <p:cNvSpPr/>
          <p:nvPr/>
        </p:nvSpPr>
        <p:spPr>
          <a:xfrm>
            <a:off x="0" y="4663440"/>
            <a:ext cx="24384000" cy="5522977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1800">
                <a:solidFill>
                  <a:srgbClr val="FFFFFF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91" name="TextBox 6"/>
          <p:cNvSpPr txBox="1"/>
          <p:nvPr/>
        </p:nvSpPr>
        <p:spPr>
          <a:xfrm>
            <a:off x="5534980" y="6248929"/>
            <a:ext cx="1184420" cy="2316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tIns="91439" bIns="91439">
            <a:spAutoFit/>
          </a:bodyPr>
          <a:lstStyle>
            <a:lvl1pPr defTabSz="1828800">
              <a:defRPr sz="14000">
                <a:solidFill>
                  <a:srgbClr val="333333"/>
                </a:solidFill>
                <a:latin typeface="Arciform"/>
                <a:ea typeface="Arciform"/>
                <a:cs typeface="Arciform"/>
                <a:sym typeface="Arciform"/>
              </a:defRPr>
            </a:lvl1pPr>
          </a:lstStyle>
          <a:p>
            <a:r>
              <a:t>1</a:t>
            </a:r>
          </a:p>
        </p:txBody>
      </p:sp>
      <p:sp>
        <p:nvSpPr>
          <p:cNvPr id="192" name="TextBox 7"/>
          <p:cNvSpPr txBox="1"/>
          <p:nvPr/>
        </p:nvSpPr>
        <p:spPr>
          <a:xfrm>
            <a:off x="7599891" y="5947601"/>
            <a:ext cx="11295135" cy="2954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just" defTabSz="1828800">
              <a:defRPr sz="3200" b="1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3600" dirty="0" err="1"/>
              <a:t>송금</a:t>
            </a:r>
            <a:r>
              <a:rPr sz="3600" dirty="0"/>
              <a:t> : </a:t>
            </a:r>
            <a:r>
              <a:rPr sz="3600" dirty="0" err="1"/>
              <a:t>계좌</a:t>
            </a:r>
            <a:r>
              <a:rPr sz="3600" dirty="0"/>
              <a:t> </a:t>
            </a:r>
            <a:r>
              <a:rPr sz="3600" dirty="0" err="1"/>
              <a:t>비밀번호와</a:t>
            </a:r>
            <a:r>
              <a:rPr sz="3600" dirty="0"/>
              <a:t> OTP </a:t>
            </a:r>
            <a:r>
              <a:rPr sz="3600" dirty="0" err="1"/>
              <a:t>인증</a:t>
            </a:r>
            <a:r>
              <a:rPr sz="3600" dirty="0"/>
              <a:t> </a:t>
            </a:r>
            <a:r>
              <a:rPr sz="3600" dirty="0" err="1"/>
              <a:t>요구</a:t>
            </a:r>
            <a:r>
              <a:rPr sz="3600" dirty="0"/>
              <a:t>.</a:t>
            </a:r>
          </a:p>
          <a:p>
            <a:pPr algn="just" defTabSz="1828800">
              <a:defRPr sz="3200" b="1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endParaRPr sz="3600" dirty="0"/>
          </a:p>
          <a:p>
            <a:pPr algn="just" defTabSz="1828800">
              <a:defRPr sz="3200" b="1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3600" dirty="0" err="1"/>
              <a:t>거래내역조회</a:t>
            </a:r>
            <a:r>
              <a:rPr sz="3600" dirty="0"/>
              <a:t> : </a:t>
            </a:r>
            <a:r>
              <a:rPr sz="3600" dirty="0" err="1"/>
              <a:t>계좌</a:t>
            </a:r>
            <a:r>
              <a:rPr sz="3600" dirty="0"/>
              <a:t> </a:t>
            </a:r>
            <a:r>
              <a:rPr sz="3600" dirty="0" err="1"/>
              <a:t>비밀번호</a:t>
            </a:r>
            <a:r>
              <a:rPr sz="3600" dirty="0"/>
              <a:t> </a:t>
            </a:r>
            <a:r>
              <a:rPr sz="3600" dirty="0" err="1"/>
              <a:t>요구</a:t>
            </a:r>
            <a:endParaRPr sz="3600" dirty="0"/>
          </a:p>
          <a:p>
            <a:pPr algn="just" defTabSz="1828800">
              <a:defRPr sz="3200" b="1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endParaRPr sz="3600" dirty="0"/>
          </a:p>
          <a:p>
            <a:pPr algn="just" defTabSz="1828800">
              <a:defRPr sz="3200" b="1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3600" dirty="0" err="1"/>
              <a:t>잔액조회</a:t>
            </a:r>
            <a:r>
              <a:rPr sz="3600" dirty="0"/>
              <a:t> : </a:t>
            </a:r>
            <a:r>
              <a:rPr sz="3600" dirty="0" err="1"/>
              <a:t>계좌</a:t>
            </a:r>
            <a:r>
              <a:rPr sz="3600" dirty="0"/>
              <a:t> </a:t>
            </a:r>
            <a:r>
              <a:rPr sz="3600" dirty="0" err="1"/>
              <a:t>비밀번호</a:t>
            </a:r>
            <a:r>
              <a:rPr sz="3600" dirty="0"/>
              <a:t> </a:t>
            </a:r>
            <a:r>
              <a:rPr sz="3600" dirty="0" err="1"/>
              <a:t>요구</a:t>
            </a:r>
            <a:endParaRPr sz="3600" dirty="0"/>
          </a:p>
        </p:txBody>
      </p:sp>
      <p:sp>
        <p:nvSpPr>
          <p:cNvPr id="193" name="Straight Connector 11"/>
          <p:cNvSpPr/>
          <p:nvPr/>
        </p:nvSpPr>
        <p:spPr>
          <a:xfrm>
            <a:off x="7036587" y="7248847"/>
            <a:ext cx="1" cy="356487"/>
          </a:xfrm>
          <a:prstGeom prst="line">
            <a:avLst/>
          </a:prstGeom>
          <a:ln w="76200">
            <a:solidFill>
              <a:srgbClr val="D3445F"/>
            </a:solidFill>
            <a:miter/>
          </a:ln>
        </p:spPr>
        <p:txBody>
          <a:bodyPr tIns="91439" bIns="91439"/>
          <a:lstStyle/>
          <a:p>
            <a:pPr algn="l"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endParaRPr/>
          </a:p>
        </p:txBody>
      </p:sp>
      <p:sp>
        <p:nvSpPr>
          <p:cNvPr id="194" name="TextBox 8"/>
          <p:cNvSpPr txBox="1"/>
          <p:nvPr/>
        </p:nvSpPr>
        <p:spPr>
          <a:xfrm>
            <a:off x="1699167" y="1283407"/>
            <a:ext cx="5641324" cy="828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1828800">
              <a:defRPr sz="4000">
                <a:solidFill>
                  <a:srgbClr val="000000"/>
                </a:solidFill>
                <a:latin typeface="Arciform"/>
                <a:ea typeface="Arciform"/>
                <a:cs typeface="Arciform"/>
                <a:sym typeface="Arciform"/>
              </a:defRPr>
            </a:pPr>
            <a:r>
              <a:t>02. </a:t>
            </a:r>
            <a:r>
              <a:rPr>
                <a:latin typeface="Noto Sans KR Medium"/>
                <a:ea typeface="Noto Sans KR Medium"/>
                <a:cs typeface="Noto Sans KR Medium"/>
                <a:sym typeface="Noto Sans KR Medium"/>
              </a:rPr>
              <a:t>기본기능 </a:t>
            </a:r>
            <a:r>
              <a:t>(</a:t>
            </a:r>
            <a:r>
              <a:rPr>
                <a:latin typeface="Noto Sans KR Medium"/>
                <a:ea typeface="Noto Sans KR Medium"/>
                <a:cs typeface="Noto Sans KR Medium"/>
                <a:sym typeface="Noto Sans KR Medium"/>
              </a:rPr>
              <a:t>거래기능</a:t>
            </a:r>
            <a:r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extBox 9"/>
          <p:cNvSpPr txBox="1"/>
          <p:nvPr/>
        </p:nvSpPr>
        <p:spPr>
          <a:xfrm>
            <a:off x="7216884" y="5049894"/>
            <a:ext cx="4670316" cy="1908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tIns="91439" bIns="91439">
            <a:spAutoFit/>
          </a:bodyPr>
          <a:lstStyle/>
          <a:p>
            <a:pPr algn="l" defTabSz="1828800"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2800"/>
              <a:t>Pseudo Random Number Generation (PRNG) 및 RSA 알고리즘을 이용해</a:t>
            </a:r>
          </a:p>
          <a:p>
            <a:pPr algn="l" defTabSz="1828800"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2800"/>
              <a:t>모든 정보를 암호화</a:t>
            </a:r>
          </a:p>
        </p:txBody>
      </p:sp>
      <p:sp>
        <p:nvSpPr>
          <p:cNvPr id="197" name="TextBox 7"/>
          <p:cNvSpPr txBox="1"/>
          <p:nvPr/>
        </p:nvSpPr>
        <p:spPr>
          <a:xfrm>
            <a:off x="5694100" y="5049894"/>
            <a:ext cx="760631" cy="1402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tIns="91439" bIns="91439">
            <a:spAutoFit/>
          </a:bodyPr>
          <a:lstStyle>
            <a:lvl1pPr algn="l" defTabSz="1828800">
              <a:defRPr sz="8000">
                <a:solidFill>
                  <a:srgbClr val="D3445F"/>
                </a:solidFill>
                <a:latin typeface="Arciform"/>
                <a:ea typeface="Arciform"/>
                <a:cs typeface="Arciform"/>
                <a:sym typeface="Arciform"/>
              </a:defRPr>
            </a:lvl1pPr>
          </a:lstStyle>
          <a:p>
            <a:r>
              <a:t>1</a:t>
            </a:r>
          </a:p>
        </p:txBody>
      </p:sp>
      <p:sp>
        <p:nvSpPr>
          <p:cNvPr id="198" name="TextBox 26"/>
          <p:cNvSpPr txBox="1"/>
          <p:nvPr/>
        </p:nvSpPr>
        <p:spPr>
          <a:xfrm>
            <a:off x="7216884" y="4565546"/>
            <a:ext cx="4271227" cy="589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2800">
                <a:solidFill>
                  <a:srgbClr val="000000"/>
                </a:solidFill>
                <a:latin typeface="나눔고딕 ExtraBold"/>
                <a:ea typeface="나눔고딕 ExtraBold"/>
                <a:cs typeface="나눔고딕 ExtraBold"/>
                <a:sym typeface="나눔고딕 ExtraBold"/>
              </a:defRPr>
            </a:lvl1pPr>
          </a:lstStyle>
          <a:p>
            <a:r>
              <a:t>암호화</a:t>
            </a:r>
          </a:p>
        </p:txBody>
      </p:sp>
      <p:sp>
        <p:nvSpPr>
          <p:cNvPr id="199" name="TextBox 27"/>
          <p:cNvSpPr txBox="1"/>
          <p:nvPr/>
        </p:nvSpPr>
        <p:spPr>
          <a:xfrm>
            <a:off x="15125476" y="5049894"/>
            <a:ext cx="4670316" cy="2769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tIns="91439" bIns="91439">
            <a:spAutoFit/>
          </a:bodyPr>
          <a:lstStyle/>
          <a:p>
            <a:pPr algn="l" defTabSz="1828800"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2800" dirty="0" err="1"/>
              <a:t>계좌</a:t>
            </a:r>
            <a:r>
              <a:rPr sz="2800" dirty="0"/>
              <a:t> </a:t>
            </a:r>
            <a:r>
              <a:rPr sz="2800" dirty="0" err="1"/>
              <a:t>주인의</a:t>
            </a:r>
            <a:r>
              <a:rPr sz="2800" dirty="0"/>
              <a:t> </a:t>
            </a:r>
            <a:r>
              <a:rPr sz="2800" dirty="0" err="1"/>
              <a:t>모든</a:t>
            </a:r>
            <a:r>
              <a:rPr sz="2800" dirty="0"/>
              <a:t> </a:t>
            </a:r>
            <a:r>
              <a:rPr sz="2800" dirty="0" err="1"/>
              <a:t>개인정보</a:t>
            </a:r>
            <a:r>
              <a:rPr sz="2800" dirty="0"/>
              <a:t>,</a:t>
            </a:r>
          </a:p>
          <a:p>
            <a:pPr algn="l" defTabSz="1828800"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2800" dirty="0" err="1"/>
              <a:t>계좌번호</a:t>
            </a:r>
            <a:r>
              <a:rPr sz="2800" dirty="0"/>
              <a:t>, </a:t>
            </a:r>
            <a:r>
              <a:rPr sz="2800" dirty="0" err="1"/>
              <a:t>비밀번호</a:t>
            </a:r>
            <a:r>
              <a:rPr sz="2800" dirty="0"/>
              <a:t>, </a:t>
            </a:r>
            <a:r>
              <a:rPr sz="2800" dirty="0" err="1"/>
              <a:t>잔액</a:t>
            </a:r>
            <a:r>
              <a:rPr sz="2800" dirty="0"/>
              <a:t>,</a:t>
            </a:r>
          </a:p>
          <a:p>
            <a:pPr algn="l" defTabSz="1828800"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2800" dirty="0" err="1"/>
              <a:t>거래내역을</a:t>
            </a:r>
            <a:r>
              <a:rPr sz="2800" dirty="0"/>
              <a:t> </a:t>
            </a:r>
            <a:r>
              <a:rPr sz="2800" dirty="0" err="1"/>
              <a:t>암호화된</a:t>
            </a:r>
            <a:r>
              <a:rPr sz="2800" dirty="0"/>
              <a:t> </a:t>
            </a:r>
            <a:r>
              <a:rPr sz="2800" dirty="0" err="1"/>
              <a:t>상태로</a:t>
            </a:r>
            <a:r>
              <a:rPr sz="2800" dirty="0"/>
              <a:t> </a:t>
            </a:r>
            <a:r>
              <a:rPr sz="2800" dirty="0" err="1"/>
              <a:t>구조체로</a:t>
            </a:r>
            <a:r>
              <a:rPr sz="2800" dirty="0"/>
              <a:t> </a:t>
            </a:r>
            <a:r>
              <a:rPr sz="2800" dirty="0" err="1"/>
              <a:t>관리</a:t>
            </a:r>
            <a:endParaRPr lang="en-US" sz="2800" dirty="0"/>
          </a:p>
          <a:p>
            <a:pPr algn="l" defTabSz="1828800"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lang="en-US" sz="2800" dirty="0"/>
              <a:t>*</a:t>
            </a:r>
            <a:r>
              <a:rPr lang="ko-KR" altLang="en-US" sz="2800" dirty="0"/>
              <a:t>트리 구조를 활용하여 데이터 관리</a:t>
            </a:r>
            <a:endParaRPr sz="2800" dirty="0"/>
          </a:p>
        </p:txBody>
      </p:sp>
      <p:sp>
        <p:nvSpPr>
          <p:cNvPr id="200" name="TextBox 28"/>
          <p:cNvSpPr txBox="1"/>
          <p:nvPr/>
        </p:nvSpPr>
        <p:spPr>
          <a:xfrm>
            <a:off x="15125476" y="4565544"/>
            <a:ext cx="4271227" cy="589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2800">
                <a:solidFill>
                  <a:srgbClr val="000000"/>
                </a:solidFill>
                <a:latin typeface="나눔고딕 ExtraBold"/>
                <a:ea typeface="나눔고딕 ExtraBold"/>
                <a:cs typeface="나눔고딕 ExtraBold"/>
                <a:sym typeface="나눔고딕 ExtraBold"/>
              </a:defRPr>
            </a:lvl1pPr>
          </a:lstStyle>
          <a:p>
            <a:r>
              <a:t>계좌</a:t>
            </a:r>
          </a:p>
        </p:txBody>
      </p:sp>
      <p:sp>
        <p:nvSpPr>
          <p:cNvPr id="201" name="TextBox 15"/>
          <p:cNvSpPr txBox="1"/>
          <p:nvPr/>
        </p:nvSpPr>
        <p:spPr>
          <a:xfrm>
            <a:off x="1699169" y="1283407"/>
            <a:ext cx="4659079" cy="828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1828800">
              <a:defRPr sz="4000">
                <a:solidFill>
                  <a:srgbClr val="000000"/>
                </a:solidFill>
                <a:latin typeface="Arciform"/>
                <a:ea typeface="Arciform"/>
                <a:cs typeface="Arciform"/>
                <a:sym typeface="Arciform"/>
              </a:defRPr>
            </a:pPr>
            <a:r>
              <a:t>03. </a:t>
            </a:r>
            <a:r>
              <a:rPr>
                <a:latin typeface="Noto Sans KR Medium"/>
                <a:ea typeface="Noto Sans KR Medium"/>
                <a:cs typeface="Noto Sans KR Medium"/>
                <a:sym typeface="Noto Sans KR Medium"/>
              </a:rPr>
              <a:t>개발 방법</a:t>
            </a:r>
          </a:p>
        </p:txBody>
      </p:sp>
      <p:sp>
        <p:nvSpPr>
          <p:cNvPr id="202" name="TextBox 31"/>
          <p:cNvSpPr txBox="1"/>
          <p:nvPr/>
        </p:nvSpPr>
        <p:spPr>
          <a:xfrm>
            <a:off x="7216884" y="8611922"/>
            <a:ext cx="4975116" cy="233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tIns="91439" bIns="91439">
            <a:spAutoFit/>
          </a:bodyPr>
          <a:lstStyle/>
          <a:p>
            <a:pPr algn="l" defTabSz="1828800"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2800" dirty="0" err="1"/>
              <a:t>거래종류</a:t>
            </a:r>
            <a:r>
              <a:rPr sz="2800" dirty="0"/>
              <a:t>(</a:t>
            </a:r>
            <a:r>
              <a:rPr sz="2800" dirty="0" err="1"/>
              <a:t>입금</a:t>
            </a:r>
            <a:r>
              <a:rPr sz="2800" dirty="0"/>
              <a:t>, </a:t>
            </a:r>
            <a:r>
              <a:rPr sz="2800" dirty="0" err="1"/>
              <a:t>출금</a:t>
            </a:r>
            <a:r>
              <a:rPr sz="2800" dirty="0"/>
              <a:t>),</a:t>
            </a:r>
          </a:p>
          <a:p>
            <a:pPr algn="l" defTabSz="1828800"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2800" dirty="0" err="1"/>
              <a:t>거래시간</a:t>
            </a:r>
            <a:r>
              <a:rPr sz="2800" dirty="0"/>
              <a:t>, </a:t>
            </a:r>
            <a:r>
              <a:rPr sz="2800" dirty="0" err="1"/>
              <a:t>거래금액</a:t>
            </a:r>
            <a:r>
              <a:rPr sz="2800" dirty="0"/>
              <a:t> 등</a:t>
            </a:r>
          </a:p>
          <a:p>
            <a:pPr algn="l" defTabSz="1828800"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2800" dirty="0" err="1"/>
              <a:t>세부내용</a:t>
            </a:r>
            <a:r>
              <a:rPr sz="2800" dirty="0"/>
              <a:t> </a:t>
            </a:r>
            <a:r>
              <a:rPr sz="2800" dirty="0" err="1"/>
              <a:t>등도</a:t>
            </a:r>
            <a:r>
              <a:rPr sz="2800" dirty="0"/>
              <a:t> </a:t>
            </a:r>
            <a:r>
              <a:rPr sz="2800" dirty="0" err="1"/>
              <a:t>구조체로</a:t>
            </a:r>
            <a:r>
              <a:rPr sz="2800" dirty="0"/>
              <a:t> </a:t>
            </a:r>
            <a:r>
              <a:rPr sz="2800" dirty="0" err="1"/>
              <a:t>관리</a:t>
            </a:r>
            <a:endParaRPr lang="en-US" sz="2800" dirty="0"/>
          </a:p>
          <a:p>
            <a:pPr algn="l" defTabSz="1828800"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lang="ko-KR" altLang="en-US" sz="2800" dirty="0"/>
              <a:t>*트리 구조를 활용하여</a:t>
            </a:r>
            <a:endParaRPr lang="en-US" altLang="ko-KR" sz="2800" dirty="0"/>
          </a:p>
          <a:p>
            <a:pPr algn="l" defTabSz="1828800">
              <a:defRPr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lang="ko-KR" altLang="en-US" sz="2800" dirty="0"/>
              <a:t>데이터 관리</a:t>
            </a:r>
          </a:p>
        </p:txBody>
      </p:sp>
      <p:sp>
        <p:nvSpPr>
          <p:cNvPr id="203" name="TextBox 32"/>
          <p:cNvSpPr txBox="1"/>
          <p:nvPr/>
        </p:nvSpPr>
        <p:spPr>
          <a:xfrm>
            <a:off x="7216884" y="8119473"/>
            <a:ext cx="4271227" cy="589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2800">
                <a:solidFill>
                  <a:srgbClr val="000000"/>
                </a:solidFill>
                <a:latin typeface="나눔고딕 ExtraBold"/>
                <a:ea typeface="나눔고딕 ExtraBold"/>
                <a:cs typeface="나눔고딕 ExtraBold"/>
                <a:sym typeface="나눔고딕 ExtraBold"/>
              </a:defRPr>
            </a:lvl1pPr>
          </a:lstStyle>
          <a:p>
            <a:r>
              <a:t>거래내역</a:t>
            </a:r>
          </a:p>
        </p:txBody>
      </p:sp>
      <p:sp>
        <p:nvSpPr>
          <p:cNvPr id="204" name="TextBox 14"/>
          <p:cNvSpPr txBox="1"/>
          <p:nvPr/>
        </p:nvSpPr>
        <p:spPr>
          <a:xfrm>
            <a:off x="13774675" y="5049894"/>
            <a:ext cx="760632" cy="1402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tIns="91439" bIns="91439">
            <a:spAutoFit/>
          </a:bodyPr>
          <a:lstStyle>
            <a:lvl1pPr algn="l" defTabSz="1828800">
              <a:defRPr sz="8000">
                <a:solidFill>
                  <a:srgbClr val="D3445F"/>
                </a:solidFill>
                <a:latin typeface="Arciform"/>
                <a:ea typeface="Arciform"/>
                <a:cs typeface="Arciform"/>
                <a:sym typeface="Arciform"/>
              </a:defRPr>
            </a:lvl1pPr>
          </a:lstStyle>
          <a:p>
            <a:r>
              <a:t>2</a:t>
            </a:r>
          </a:p>
        </p:txBody>
      </p:sp>
      <p:sp>
        <p:nvSpPr>
          <p:cNvPr id="205" name="TextBox 19"/>
          <p:cNvSpPr txBox="1"/>
          <p:nvPr/>
        </p:nvSpPr>
        <p:spPr>
          <a:xfrm>
            <a:off x="5694100" y="8414113"/>
            <a:ext cx="760631" cy="1402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tIns="91439" bIns="91439">
            <a:spAutoFit/>
          </a:bodyPr>
          <a:lstStyle>
            <a:lvl1pPr algn="l" defTabSz="1828800">
              <a:defRPr sz="8000">
                <a:solidFill>
                  <a:srgbClr val="D3445F"/>
                </a:solidFill>
                <a:latin typeface="Arciform"/>
                <a:ea typeface="Arciform"/>
                <a:cs typeface="Arciform"/>
                <a:sym typeface="Arciform"/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Box 8"/>
          <p:cNvSpPr txBox="1"/>
          <p:nvPr/>
        </p:nvSpPr>
        <p:spPr>
          <a:xfrm>
            <a:off x="1699167" y="1283407"/>
            <a:ext cx="5641324" cy="828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1828800">
              <a:defRPr sz="4000">
                <a:solidFill>
                  <a:srgbClr val="000000"/>
                </a:solidFill>
                <a:latin typeface="Arciform"/>
                <a:ea typeface="Arciform"/>
                <a:cs typeface="Arciform"/>
                <a:sym typeface="Arciform"/>
              </a:defRPr>
            </a:pPr>
            <a:r>
              <a:t>04. </a:t>
            </a:r>
            <a:r>
              <a:rPr>
                <a:latin typeface="Noto Sans KR Medium"/>
                <a:ea typeface="Noto Sans KR Medium"/>
                <a:cs typeface="Noto Sans KR Medium"/>
                <a:sym typeface="Noto Sans KR Medium"/>
              </a:rPr>
              <a:t>시나리오</a:t>
            </a:r>
          </a:p>
        </p:txBody>
      </p:sp>
      <p:sp>
        <p:nvSpPr>
          <p:cNvPr id="208" name="TextBox 14"/>
          <p:cNvSpPr txBox="1"/>
          <p:nvPr/>
        </p:nvSpPr>
        <p:spPr>
          <a:xfrm>
            <a:off x="444299" y="7538277"/>
            <a:ext cx="3455268" cy="1917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t>계좌 생성</a:t>
            </a:r>
          </a:p>
          <a:p>
            <a: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t>(계좌 소유주의 개인정보 입력)</a:t>
            </a:r>
          </a:p>
        </p:txBody>
      </p:sp>
      <p:pic>
        <p:nvPicPr>
          <p:cNvPr id="209" name="그래픽 16" descr="그래픽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531" y="5709477"/>
            <a:ext cx="1828801" cy="182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그래픽 18" descr="그래픽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5436" y="2372754"/>
            <a:ext cx="1828801" cy="1828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TextBox 24"/>
          <p:cNvSpPr txBox="1"/>
          <p:nvPr/>
        </p:nvSpPr>
        <p:spPr>
          <a:xfrm>
            <a:off x="10184689" y="2372754"/>
            <a:ext cx="1782108" cy="1833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defTabSz="1828800">
              <a:defRPr sz="108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r>
              <a:t>{ }</a:t>
            </a:r>
          </a:p>
        </p:txBody>
      </p:sp>
      <p:sp>
        <p:nvSpPr>
          <p:cNvPr id="212" name="TextBox 25"/>
          <p:cNvSpPr txBox="1"/>
          <p:nvPr/>
        </p:nvSpPr>
        <p:spPr>
          <a:xfrm>
            <a:off x="8676088" y="4219414"/>
            <a:ext cx="4799306" cy="18852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t>구조체</a:t>
            </a:r>
          </a:p>
          <a:p>
            <a: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t>(계좌에 대한 정보를 구조체로 관리)</a:t>
            </a:r>
          </a:p>
        </p:txBody>
      </p:sp>
      <p:sp>
        <p:nvSpPr>
          <p:cNvPr id="244" name="직선 화살표 연결선 29"/>
          <p:cNvSpPr/>
          <p:nvPr/>
        </p:nvSpPr>
        <p:spPr>
          <a:xfrm>
            <a:off x="11966796" y="3287544"/>
            <a:ext cx="3268723" cy="16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pic>
        <p:nvPicPr>
          <p:cNvPr id="214" name="그래픽 31" descr="그래픽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7249" y="2390613"/>
            <a:ext cx="1828801" cy="1828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TextBox 36"/>
          <p:cNvSpPr txBox="1"/>
          <p:nvPr/>
        </p:nvSpPr>
        <p:spPr>
          <a:xfrm>
            <a:off x="4372402" y="4056758"/>
            <a:ext cx="3578495" cy="1339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r>
              <a:t>2중 보안 Binary 코드 생성</a:t>
            </a:r>
          </a:p>
        </p:txBody>
      </p:sp>
      <p:sp>
        <p:nvSpPr>
          <p:cNvPr id="245" name="연결선: 꺾임 38"/>
          <p:cNvSpPr/>
          <p:nvPr/>
        </p:nvSpPr>
        <p:spPr>
          <a:xfrm>
            <a:off x="2174240" y="3304540"/>
            <a:ext cx="3986530" cy="2790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46" name="직선 화살표 연결선 40"/>
          <p:cNvSpPr/>
          <p:nvPr/>
        </p:nvSpPr>
        <p:spPr>
          <a:xfrm>
            <a:off x="6161649" y="3292471"/>
            <a:ext cx="4023041" cy="12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pic>
        <p:nvPicPr>
          <p:cNvPr id="218" name="그래픽 41" descr="그래픽 4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9603" y="5709477"/>
            <a:ext cx="1828801" cy="1828801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TextBox 42"/>
          <p:cNvSpPr txBox="1"/>
          <p:nvPr/>
        </p:nvSpPr>
        <p:spPr>
          <a:xfrm>
            <a:off x="4624756" y="7538277"/>
            <a:ext cx="3578495" cy="24953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t>암호화된 정보를 해독하여 Dip Switch 및 계좌 비밀번호 일치확인</a:t>
            </a:r>
          </a:p>
        </p:txBody>
      </p:sp>
      <p:sp>
        <p:nvSpPr>
          <p:cNvPr id="247" name="직선 화살표 연결선 44"/>
          <p:cNvSpPr/>
          <p:nvPr/>
        </p:nvSpPr>
        <p:spPr>
          <a:xfrm>
            <a:off x="2929285" y="6623877"/>
            <a:ext cx="348471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pic>
        <p:nvPicPr>
          <p:cNvPr id="221" name="그래픽 46" descr="그래픽 4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2487" y="5709477"/>
            <a:ext cx="1828801" cy="1828801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TextBox 47"/>
          <p:cNvSpPr txBox="1"/>
          <p:nvPr/>
        </p:nvSpPr>
        <p:spPr>
          <a:xfrm>
            <a:off x="8937640" y="7496798"/>
            <a:ext cx="3578495" cy="760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r>
              <a:t>계좌 사용 가능</a:t>
            </a:r>
          </a:p>
        </p:txBody>
      </p:sp>
      <p:sp>
        <p:nvSpPr>
          <p:cNvPr id="248" name="직선 화살표 연결선 49"/>
          <p:cNvSpPr/>
          <p:nvPr/>
        </p:nvSpPr>
        <p:spPr>
          <a:xfrm>
            <a:off x="6414003" y="6547997"/>
            <a:ext cx="3817585" cy="758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pic>
        <p:nvPicPr>
          <p:cNvPr id="224" name="그래픽 53" descr="그래픽 5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125370" y="8265272"/>
            <a:ext cx="1828801" cy="1828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그래픽 55" descr="그래픽 5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25370" y="5697775"/>
            <a:ext cx="1828801" cy="1662773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TextBox 56"/>
          <p:cNvSpPr txBox="1"/>
          <p:nvPr/>
        </p:nvSpPr>
        <p:spPr>
          <a:xfrm>
            <a:off x="13285113" y="7535270"/>
            <a:ext cx="3578495" cy="760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r>
              <a:t>계좌 조회</a:t>
            </a:r>
          </a:p>
        </p:txBody>
      </p:sp>
      <p:sp>
        <p:nvSpPr>
          <p:cNvPr id="227" name="TextBox 57"/>
          <p:cNvSpPr txBox="1"/>
          <p:nvPr/>
        </p:nvSpPr>
        <p:spPr>
          <a:xfrm>
            <a:off x="12488521" y="9840072"/>
            <a:ext cx="3578495" cy="728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r>
              <a:t>송금</a:t>
            </a:r>
          </a:p>
        </p:txBody>
      </p:sp>
      <p:sp>
        <p:nvSpPr>
          <p:cNvPr id="249" name="연결선: 꺾임 59"/>
          <p:cNvSpPr/>
          <p:nvPr/>
        </p:nvSpPr>
        <p:spPr>
          <a:xfrm>
            <a:off x="11602719" y="6537960"/>
            <a:ext cx="2931161" cy="2636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9434" y="0"/>
                </a:lnTo>
                <a:lnTo>
                  <a:pt x="9434" y="21600"/>
                </a:lnTo>
                <a:lnTo>
                  <a:pt x="21600" y="21600"/>
                </a:ln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50" name="직선 화살표 연결선 61"/>
          <p:cNvSpPr/>
          <p:nvPr/>
        </p:nvSpPr>
        <p:spPr>
          <a:xfrm>
            <a:off x="11603187" y="6530734"/>
            <a:ext cx="2681986" cy="5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51" name="직선 화살표 연결선 64"/>
          <p:cNvSpPr/>
          <p:nvPr/>
        </p:nvSpPr>
        <p:spPr>
          <a:xfrm>
            <a:off x="15801770" y="6532211"/>
            <a:ext cx="4856162" cy="194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31" name="TextBox 65"/>
          <p:cNvSpPr txBox="1"/>
          <p:nvPr/>
        </p:nvSpPr>
        <p:spPr>
          <a:xfrm>
            <a:off x="20494403" y="7254046"/>
            <a:ext cx="3578495" cy="1339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r>
              <a:t>7인치 Touch LCD로 확인 가능</a:t>
            </a:r>
          </a:p>
        </p:txBody>
      </p:sp>
      <p:pic>
        <p:nvPicPr>
          <p:cNvPr id="232" name="그래픽 73" descr="그래픽 7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493310" y="8265272"/>
            <a:ext cx="1828801" cy="1828801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TextBox 74"/>
          <p:cNvSpPr txBox="1"/>
          <p:nvPr/>
        </p:nvSpPr>
        <p:spPr>
          <a:xfrm>
            <a:off x="16618461" y="9713072"/>
            <a:ext cx="3578495" cy="760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r>
              <a:t>비밀번호 일치</a:t>
            </a:r>
          </a:p>
        </p:txBody>
      </p:sp>
      <p:sp>
        <p:nvSpPr>
          <p:cNvPr id="252" name="직선 화살표 연결선 76"/>
          <p:cNvSpPr/>
          <p:nvPr/>
        </p:nvSpPr>
        <p:spPr>
          <a:xfrm>
            <a:off x="15288849" y="9175265"/>
            <a:ext cx="2604512" cy="36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53" name="연결선: 꺾임 78"/>
          <p:cNvSpPr/>
          <p:nvPr/>
        </p:nvSpPr>
        <p:spPr>
          <a:xfrm>
            <a:off x="18921730" y="6555740"/>
            <a:ext cx="1736090" cy="26238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14553" y="21600"/>
                </a:lnTo>
                <a:lnTo>
                  <a:pt x="14553" y="0"/>
                </a:lnTo>
                <a:lnTo>
                  <a:pt x="21600" y="0"/>
                </a:ln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pic>
        <p:nvPicPr>
          <p:cNvPr id="236" name="그래픽 80" descr="그래픽 8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476812" y="10832734"/>
            <a:ext cx="1828801" cy="1828801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TextBox 81"/>
          <p:cNvSpPr txBox="1"/>
          <p:nvPr/>
        </p:nvSpPr>
        <p:spPr>
          <a:xfrm>
            <a:off x="16618461" y="12271874"/>
            <a:ext cx="3578495" cy="760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r>
              <a:t>비밀번호 불일치</a:t>
            </a:r>
          </a:p>
        </p:txBody>
      </p:sp>
      <p:sp>
        <p:nvSpPr>
          <p:cNvPr id="254" name="연결선: 꺾임 83"/>
          <p:cNvSpPr/>
          <p:nvPr/>
        </p:nvSpPr>
        <p:spPr>
          <a:xfrm>
            <a:off x="15036800" y="9841230"/>
            <a:ext cx="3354070" cy="1390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9646"/>
                </a:lnTo>
                <a:lnTo>
                  <a:pt x="21600" y="9646"/>
                </a:lnTo>
                <a:lnTo>
                  <a:pt x="21600" y="21600"/>
                </a:ln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pic>
        <p:nvPicPr>
          <p:cNvPr id="239" name="그래픽 85" descr="그래픽 8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238185" y="10832734"/>
            <a:ext cx="1828801" cy="1828801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직선 화살표 연결선 87"/>
          <p:cNvSpPr/>
          <p:nvPr/>
        </p:nvSpPr>
        <p:spPr>
          <a:xfrm>
            <a:off x="18905562" y="11745250"/>
            <a:ext cx="2399299" cy="15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1143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41" name="TextBox 88"/>
          <p:cNvSpPr txBox="1"/>
          <p:nvPr/>
        </p:nvSpPr>
        <p:spPr>
          <a:xfrm>
            <a:off x="20756371" y="12398874"/>
            <a:ext cx="2792427" cy="760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r>
              <a:t>부저 경고음</a:t>
            </a:r>
          </a:p>
        </p:txBody>
      </p:sp>
      <p:sp>
        <p:nvSpPr>
          <p:cNvPr id="242" name="TextBox 36"/>
          <p:cNvSpPr txBox="1"/>
          <p:nvPr/>
        </p:nvSpPr>
        <p:spPr>
          <a:xfrm>
            <a:off x="14200589" y="3929758"/>
            <a:ext cx="3578495" cy="1917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defTabSz="1828800">
              <a:defRPr sz="360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r>
              <a:t>PRNG 및 RSA 알고리즘을 이용해 정보 암호화</a:t>
            </a:r>
          </a:p>
        </p:txBody>
      </p:sp>
      <p:sp>
        <p:nvSpPr>
          <p:cNvPr id="243" name="텔레비전"/>
          <p:cNvSpPr/>
          <p:nvPr/>
        </p:nvSpPr>
        <p:spPr>
          <a:xfrm>
            <a:off x="20657931" y="5874577"/>
            <a:ext cx="2235438" cy="13630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675" y="1107"/>
                </a:moveTo>
                <a:lnTo>
                  <a:pt x="20920" y="1107"/>
                </a:lnTo>
                <a:lnTo>
                  <a:pt x="20920" y="19403"/>
                </a:lnTo>
                <a:lnTo>
                  <a:pt x="675" y="19403"/>
                </a:lnTo>
                <a:lnTo>
                  <a:pt x="675" y="1107"/>
                </a:lnTo>
                <a:close/>
                <a:moveTo>
                  <a:pt x="945" y="1558"/>
                </a:moveTo>
                <a:lnTo>
                  <a:pt x="945" y="18952"/>
                </a:lnTo>
                <a:lnTo>
                  <a:pt x="20645" y="18952"/>
                </a:lnTo>
                <a:lnTo>
                  <a:pt x="20645" y="1558"/>
                </a:lnTo>
                <a:lnTo>
                  <a:pt x="945" y="1558"/>
                </a:lnTo>
                <a:close/>
                <a:moveTo>
                  <a:pt x="19683" y="20211"/>
                </a:moveTo>
                <a:cubicBezTo>
                  <a:pt x="19791" y="20211"/>
                  <a:pt x="19877" y="20352"/>
                  <a:pt x="19877" y="20529"/>
                </a:cubicBezTo>
                <a:cubicBezTo>
                  <a:pt x="19877" y="20706"/>
                  <a:pt x="19791" y="20847"/>
                  <a:pt x="19683" y="20847"/>
                </a:cubicBezTo>
                <a:cubicBezTo>
                  <a:pt x="19575" y="20847"/>
                  <a:pt x="19489" y="20706"/>
                  <a:pt x="19489" y="20529"/>
                </a:cubicBezTo>
                <a:cubicBezTo>
                  <a:pt x="19489" y="20352"/>
                  <a:pt x="19575" y="20211"/>
                  <a:pt x="19683" y="20211"/>
                </a:cubicBezTo>
                <a:close/>
                <a:moveTo>
                  <a:pt x="20412" y="20211"/>
                </a:moveTo>
                <a:cubicBezTo>
                  <a:pt x="20520" y="20211"/>
                  <a:pt x="20606" y="20352"/>
                  <a:pt x="20606" y="20529"/>
                </a:cubicBezTo>
                <a:cubicBezTo>
                  <a:pt x="20606" y="20706"/>
                  <a:pt x="20520" y="20847"/>
                  <a:pt x="20412" y="20847"/>
                </a:cubicBezTo>
                <a:cubicBezTo>
                  <a:pt x="20304" y="20847"/>
                  <a:pt x="20218" y="20706"/>
                  <a:pt x="20218" y="20529"/>
                </a:cubicBezTo>
                <a:cubicBezTo>
                  <a:pt x="20218" y="20352"/>
                  <a:pt x="20304" y="20211"/>
                  <a:pt x="20412" y="20211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TextBox 8"/>
          <p:cNvSpPr txBox="1"/>
          <p:nvPr/>
        </p:nvSpPr>
        <p:spPr>
          <a:xfrm>
            <a:off x="1711867" y="1283407"/>
            <a:ext cx="5641324" cy="828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1828800">
              <a:defRPr sz="4000">
                <a:solidFill>
                  <a:srgbClr val="000000"/>
                </a:solidFill>
                <a:latin typeface="Arciform"/>
                <a:ea typeface="Arciform"/>
                <a:cs typeface="Arciform"/>
                <a:sym typeface="Arciform"/>
              </a:defRPr>
            </a:pPr>
            <a:r>
              <a:t>05. </a:t>
            </a:r>
            <a:r>
              <a:rPr>
                <a:latin typeface="Noto Sans KR Medium"/>
                <a:ea typeface="Noto Sans KR Medium"/>
                <a:cs typeface="Noto Sans KR Medium"/>
                <a:sym typeface="Noto Sans KR Medium"/>
              </a:rPr>
              <a:t>시연 영상(gif)</a:t>
            </a:r>
          </a:p>
        </p:txBody>
      </p:sp>
      <p:pic>
        <p:nvPicPr>
          <p:cNvPr id="3" name="그림 2" descr="실내, 앉아있는, 테이블, 컴퓨터이(가) 표시된 사진&#10;&#10;자동 생성된 설명">
            <a:extLst>
              <a:ext uri="{FF2B5EF4-FFF2-40B4-BE49-F238E27FC236}">
                <a16:creationId xmlns:a16="http://schemas.microsoft.com/office/drawing/2014/main" id="{6FC896F5-30B2-4396-8522-14A8925F4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657" y="2202314"/>
            <a:ext cx="18222685" cy="1023027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388</Words>
  <Application>Microsoft Office PowerPoint</Application>
  <PresentationFormat>사용자 지정</PresentationFormat>
  <Paragraphs>84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Arciform</vt:lpstr>
      <vt:lpstr>Helvetica Neue</vt:lpstr>
      <vt:lpstr>Helvetica Neue Medium</vt:lpstr>
      <vt:lpstr>Noto Sans KR Medium</vt:lpstr>
      <vt:lpstr>나눔고딕</vt:lpstr>
      <vt:lpstr>나눔고딕 ExtraBold</vt:lpstr>
      <vt:lpstr>맑은 고딕</vt:lpstr>
      <vt:lpstr>21_BasicWhite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Yun Yechan</cp:lastModifiedBy>
  <cp:revision>2</cp:revision>
  <dcterms:modified xsi:type="dcterms:W3CDTF">2020-07-22T14:48:35Z</dcterms:modified>
</cp:coreProperties>
</file>